
<file path=[Content_Types].xml><?xml version="1.0" encoding="utf-8"?>
<Types xmlns="http://schemas.openxmlformats.org/package/2006/content-types">
  <Default Extension="png" ContentType="image/png"/>
  <Default Extension="jpeg" ContentType="image/jpeg"/>
  <Default Extension="webp"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9334D819-9F07-4261-B09B-9E467E5D9002}" type="datetimeFigureOut">
              <a:rPr lang="en-US" smtClean="0"/>
              <a:pPr/>
              <a:t>8/13/2020</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71766878-3199-4EAB-94E7-2D6D11070E14}" type="slidenum">
              <a:rPr lang="en-US" smtClean="0"/>
              <a:pPr/>
              <a:t>‹Nº›</a:t>
            </a:fld>
            <a:endParaRPr lang="en-US" dirty="0"/>
          </a:p>
        </p:txBody>
      </p:sp>
    </p:spTree>
    <p:extLst>
      <p:ext uri="{BB962C8B-B14F-4D97-AF65-F5344CB8AC3E}">
        <p14:creationId xmlns:p14="http://schemas.microsoft.com/office/powerpoint/2010/main" val="120859872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1746759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334D819-9F07-4261-B09B-9E467E5D9002}" type="datetimeFigureOut">
              <a:rPr lang="en-US" smtClean="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‹Nº›</a:t>
            </a:fld>
            <a:endParaRPr lang="en-US" dirty="0"/>
          </a:p>
        </p:txBody>
      </p:sp>
    </p:spTree>
    <p:extLst>
      <p:ext uri="{BB962C8B-B14F-4D97-AF65-F5344CB8AC3E}">
        <p14:creationId xmlns:p14="http://schemas.microsoft.com/office/powerpoint/2010/main" val="1781937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26957296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t>8/13/2020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285630228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t>8/13/2020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3665111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9334D819-9F07-4261-B09B-9E467E5D9002}" type="datetimeFigureOut">
              <a:rPr lang="en-US" smtClean="0"/>
              <a:t>8/13/2020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932791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334D819-9F07-4261-B09B-9E467E5D9002}" type="datetimeFigureOut">
              <a:rPr lang="en-US" smtClean="0"/>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202822811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334D819-9F07-4261-B09B-9E467E5D9002}" type="datetimeFigureOut">
              <a:rPr lang="en-US" smtClean="0"/>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2799053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334D819-9F07-4261-B09B-9E467E5D9002}" type="datetimeFigureOut">
              <a:rPr lang="en-US" smtClean="0"/>
              <a:pPr/>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pPr/>
              <a:t>‹Nº›</a:t>
            </a:fld>
            <a:endParaRPr lang="en-US" dirty="0"/>
          </a:p>
        </p:txBody>
      </p:sp>
    </p:spTree>
    <p:extLst>
      <p:ext uri="{BB962C8B-B14F-4D97-AF65-F5344CB8AC3E}">
        <p14:creationId xmlns:p14="http://schemas.microsoft.com/office/powerpoint/2010/main" val="1585671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334D819-9F07-4261-B09B-9E467E5D9002}" type="datetimeFigureOut">
              <a:rPr lang="en-US" smtClean="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‹Nº›</a:t>
            </a:fld>
            <a:endParaRPr lang="en-US" dirty="0"/>
          </a:p>
        </p:txBody>
      </p:sp>
    </p:spTree>
    <p:extLst>
      <p:ext uri="{BB962C8B-B14F-4D97-AF65-F5344CB8AC3E}">
        <p14:creationId xmlns:p14="http://schemas.microsoft.com/office/powerpoint/2010/main" val="3077725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334D819-9F07-4261-B09B-9E467E5D9002}" type="datetimeFigureOut">
              <a:rPr lang="en-US" smtClean="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‹Nº›</a:t>
            </a:fld>
            <a:endParaRPr lang="en-US" dirty="0"/>
          </a:p>
        </p:txBody>
      </p:sp>
    </p:spTree>
    <p:extLst>
      <p:ext uri="{BB962C8B-B14F-4D97-AF65-F5344CB8AC3E}">
        <p14:creationId xmlns:p14="http://schemas.microsoft.com/office/powerpoint/2010/main" val="3254548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334D819-9F07-4261-B09B-9E467E5D9002}" type="datetimeFigureOut">
              <a:rPr lang="en-US" smtClean="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‹Nº›</a:t>
            </a:fld>
            <a:endParaRPr lang="en-US" dirty="0"/>
          </a:p>
        </p:txBody>
      </p:sp>
    </p:spTree>
    <p:extLst>
      <p:ext uri="{BB962C8B-B14F-4D97-AF65-F5344CB8AC3E}">
        <p14:creationId xmlns:p14="http://schemas.microsoft.com/office/powerpoint/2010/main" val="3362119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s-ES" smtClean="0"/>
              <a:t>Editar el estilo de texto del patrón</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334D819-9F07-4261-B09B-9E467E5D9002}" type="datetimeFigureOut">
              <a:rPr lang="en-US" smtClean="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‹Nº›</a:t>
            </a:fld>
            <a:endParaRPr lang="en-US" dirty="0"/>
          </a:p>
        </p:txBody>
      </p:sp>
    </p:spTree>
    <p:extLst>
      <p:ext uri="{BB962C8B-B14F-4D97-AF65-F5344CB8AC3E}">
        <p14:creationId xmlns:p14="http://schemas.microsoft.com/office/powerpoint/2010/main" val="3882674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s-ES" smtClean="0"/>
              <a:t>Editar el estilo de texto del patrón</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334D819-9F07-4261-B09B-9E467E5D9002}" type="datetimeFigureOut">
              <a:rPr lang="en-US" smtClean="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‹Nº›</a:t>
            </a:fld>
            <a:endParaRPr lang="en-US" dirty="0"/>
          </a:p>
        </p:txBody>
      </p:sp>
    </p:spTree>
    <p:extLst>
      <p:ext uri="{BB962C8B-B14F-4D97-AF65-F5344CB8AC3E}">
        <p14:creationId xmlns:p14="http://schemas.microsoft.com/office/powerpoint/2010/main" val="2776079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‹Nº›</a:t>
            </a:fld>
            <a:endParaRPr lang="en-US" dirty="0"/>
          </a:p>
        </p:txBody>
      </p:sp>
      <p:sp>
        <p:nvSpPr>
          <p:cNvPr id="8" name="Title 1"/>
          <p:cNvSpPr>
            <a:spLocks noGrp="1"/>
          </p:cNvSpPr>
          <p:nvPr>
            <p:ph type="title"/>
          </p:nvPr>
        </p:nvSpPr>
        <p:spPr>
          <a:xfrm>
            <a:off x="685801" y="609600"/>
            <a:ext cx="10131425" cy="1456267"/>
          </a:xfrm>
        </p:spPr>
        <p:txBody>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4999257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1844352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334D819-9F07-4261-B09B-9E467E5D9002}" type="datetimeFigureOut">
              <a:rPr lang="en-US" smtClean="0"/>
              <a:pPr/>
              <a:t>8/13/2020</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1766878-3199-4EAB-94E7-2D6D11070E14}" type="slidenum">
              <a:rPr lang="en-US" smtClean="0"/>
              <a:pPr/>
              <a:t>‹Nº›</a:t>
            </a:fld>
            <a:endParaRPr lang="en-US" dirty="0"/>
          </a:p>
        </p:txBody>
      </p:sp>
    </p:spTree>
    <p:extLst>
      <p:ext uri="{BB962C8B-B14F-4D97-AF65-F5344CB8AC3E}">
        <p14:creationId xmlns:p14="http://schemas.microsoft.com/office/powerpoint/2010/main" val="1314827313"/>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web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968762" y="1685109"/>
            <a:ext cx="5753731" cy="516426"/>
          </a:xfrm>
        </p:spPr>
        <p:txBody>
          <a:bodyPr/>
          <a:lstStyle/>
          <a:p>
            <a:r>
              <a:rPr lang="es-CO" sz="2000" dirty="0" smtClean="0"/>
              <a:t>INSTITUCION EDUCATIVA MONSEÑOR RAMON ARCILA </a:t>
            </a:r>
            <a:endParaRPr lang="es-CO" sz="2000" dirty="0"/>
          </a:p>
        </p:txBody>
      </p:sp>
      <p:sp>
        <p:nvSpPr>
          <p:cNvPr id="3" name="Subtítulo 2"/>
          <p:cNvSpPr>
            <a:spLocks noGrp="1"/>
          </p:cNvSpPr>
          <p:nvPr>
            <p:ph type="subTitle" idx="1"/>
          </p:nvPr>
        </p:nvSpPr>
        <p:spPr>
          <a:xfrm>
            <a:off x="3944983" y="2687357"/>
            <a:ext cx="3801291" cy="2537786"/>
          </a:xfrm>
        </p:spPr>
        <p:txBody>
          <a:bodyPr>
            <a:normAutofit/>
          </a:bodyPr>
          <a:lstStyle/>
          <a:p>
            <a:pPr algn="ctr"/>
            <a:r>
              <a:rPr lang="es-CO" dirty="0" smtClean="0"/>
              <a:t>TATIANA ORDOÑEZ MORALES</a:t>
            </a:r>
          </a:p>
          <a:p>
            <a:pPr algn="ctr"/>
            <a:r>
              <a:rPr lang="es-CO" dirty="0" smtClean="0"/>
              <a:t> 11-1</a:t>
            </a:r>
          </a:p>
          <a:p>
            <a:pPr algn="ctr"/>
            <a:r>
              <a:rPr lang="es-CO" dirty="0" smtClean="0"/>
              <a:t>JORANDA MAÑANA</a:t>
            </a:r>
          </a:p>
          <a:p>
            <a:pPr algn="ctr"/>
            <a:endParaRPr lang="es-CO" dirty="0"/>
          </a:p>
        </p:txBody>
      </p:sp>
    </p:spTree>
    <p:extLst>
      <p:ext uri="{BB962C8B-B14F-4D97-AF65-F5344CB8AC3E}">
        <p14:creationId xmlns:p14="http://schemas.microsoft.com/office/powerpoint/2010/main" val="333629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1678" y="793869"/>
            <a:ext cx="9799499" cy="1492132"/>
          </a:xfrm>
        </p:spPr>
        <p:txBody>
          <a:bodyPr>
            <a:normAutofit/>
          </a:bodyPr>
          <a:lstStyle/>
          <a:p>
            <a:pPr algn="ctr"/>
            <a:r>
              <a:rPr lang="es-CO" sz="3600" dirty="0" smtClean="0"/>
              <a:t>Nuestra Cali vieja</a:t>
            </a:r>
            <a:endParaRPr lang="es-CO" sz="3600" dirty="0"/>
          </a:p>
        </p:txBody>
      </p:sp>
      <p:sp>
        <p:nvSpPr>
          <p:cNvPr id="3" name="Marcador de contenido 2"/>
          <p:cNvSpPr>
            <a:spLocks noGrp="1"/>
          </p:cNvSpPr>
          <p:nvPr>
            <p:ph idx="1"/>
          </p:nvPr>
        </p:nvSpPr>
        <p:spPr>
          <a:xfrm>
            <a:off x="1251678" y="1985556"/>
            <a:ext cx="10071463" cy="3357153"/>
          </a:xfrm>
        </p:spPr>
        <p:txBody>
          <a:bodyPr>
            <a:normAutofit/>
          </a:bodyPr>
          <a:lstStyle/>
          <a:p>
            <a:r>
              <a:rPr lang="es-CO" i="1" dirty="0"/>
              <a:t>Cali fue </a:t>
            </a:r>
            <a:r>
              <a:rPr lang="es-CO" i="1" dirty="0" smtClean="0"/>
              <a:t>fundado el </a:t>
            </a:r>
            <a:r>
              <a:rPr lang="es-CO" i="1" dirty="0"/>
              <a:t>25 de julio de 1536 por Sebastián de </a:t>
            </a:r>
            <a:r>
              <a:rPr lang="es-CO" i="1" dirty="0" err="1"/>
              <a:t>Belalcázar</a:t>
            </a:r>
            <a:r>
              <a:rPr lang="es-CO" dirty="0"/>
              <a:t> , quien fue parte de la tripulación de Colón en su tercer viaje a las Américas en 1498. En realidad entró a Colombia en búsqueda de “El Dorado”. Mientras, en su búsqueda fundó las ciudades de Pasto, </a:t>
            </a:r>
            <a:r>
              <a:rPr lang="es-CO" dirty="0" smtClean="0"/>
              <a:t>Popayán</a:t>
            </a:r>
            <a:r>
              <a:rPr lang="es-CO" dirty="0"/>
              <a:t>  y Cali</a:t>
            </a:r>
            <a:r>
              <a:rPr lang="es-CO" b="1" dirty="0" smtClean="0"/>
              <a:t>.</a:t>
            </a:r>
          </a:p>
          <a:p>
            <a:endParaRPr lang="es-CO" dirty="0" smtClean="0"/>
          </a:p>
          <a:p>
            <a:r>
              <a:rPr lang="en-US" b="1" dirty="0"/>
              <a:t>Cali was founded on July 25, 1536 by </a:t>
            </a:r>
            <a:r>
              <a:rPr lang="en-US" b="1" dirty="0" err="1"/>
              <a:t>Sebastián</a:t>
            </a:r>
            <a:r>
              <a:rPr lang="en-US" b="1" dirty="0"/>
              <a:t> de </a:t>
            </a:r>
            <a:r>
              <a:rPr lang="en-US" b="1" dirty="0" err="1"/>
              <a:t>Belalcázar</a:t>
            </a:r>
            <a:r>
              <a:rPr lang="en-US" b="1" dirty="0"/>
              <a:t>, who was part of Columbus's crew on his third trip to the Americas in 1498. He actually entered Colombia in search of “El Dorado”. Meanwhile, in his search he founded the cities of Pasto, Popayan and Cali.</a:t>
            </a:r>
            <a:endParaRPr lang="es-CO" b="1" dirty="0"/>
          </a:p>
        </p:txBody>
      </p:sp>
    </p:spTree>
    <p:extLst>
      <p:ext uri="{BB962C8B-B14F-4D97-AF65-F5344CB8AC3E}">
        <p14:creationId xmlns:p14="http://schemas.microsoft.com/office/powerpoint/2010/main" val="23936009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0081" y="444137"/>
            <a:ext cx="3108960" cy="1577634"/>
          </a:xfrm>
        </p:spPr>
        <p:txBody>
          <a:bodyPr>
            <a:normAutofit/>
          </a:bodyPr>
          <a:lstStyle/>
          <a:p>
            <a:r>
              <a:rPr lang="es-CO" sz="1600" dirty="0">
                <a:latin typeface="+mn-lt"/>
                <a:cs typeface="Arial" panose="020B0604020202020204" pitchFamily="34" charset="0"/>
              </a:rPr>
              <a:t>Cali, poblada por varias tribus indígenas (gorrones, Morrones, Timbas).</a:t>
            </a:r>
            <a:endParaRPr lang="es-CO" sz="1600" dirty="0">
              <a:latin typeface="+mn-lt"/>
              <a:cs typeface="Arial" panose="020B0604020202020204" pitchFamily="34" charset="0"/>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7966" y="854698"/>
            <a:ext cx="4532811" cy="5626124"/>
          </a:xfrm>
          <a:prstGeom prst="rect">
            <a:avLst/>
          </a:prstGeom>
        </p:spPr>
      </p:pic>
      <p:sp>
        <p:nvSpPr>
          <p:cNvPr id="6" name="CuadroTexto 5"/>
          <p:cNvSpPr txBox="1"/>
          <p:nvPr/>
        </p:nvSpPr>
        <p:spPr>
          <a:xfrm>
            <a:off x="7997905" y="4911634"/>
            <a:ext cx="3837044" cy="830997"/>
          </a:xfrm>
          <a:prstGeom prst="rect">
            <a:avLst/>
          </a:prstGeom>
          <a:noFill/>
        </p:spPr>
        <p:txBody>
          <a:bodyPr wrap="square" rtlCol="0">
            <a:spAutoFit/>
          </a:bodyPr>
          <a:lstStyle/>
          <a:p>
            <a:r>
              <a:rPr lang="es-CO" sz="1600" dirty="0" smtClean="0"/>
              <a:t>CALI, POPULATED BY SEVERAL INDIGENOUS TRIBES (GOORRONES, MORRONES, TIMBAS)</a:t>
            </a:r>
            <a:endParaRPr lang="es-CO" sz="1600" dirty="0"/>
          </a:p>
        </p:txBody>
      </p:sp>
    </p:spTree>
    <p:extLst>
      <p:ext uri="{BB962C8B-B14F-4D97-AF65-F5344CB8AC3E}">
        <p14:creationId xmlns:p14="http://schemas.microsoft.com/office/powerpoint/2010/main" val="24006033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92777" y="382384"/>
            <a:ext cx="10437223" cy="6227421"/>
          </a:xfrm>
        </p:spPr>
        <p:txBody>
          <a:bodyPr>
            <a:normAutofit/>
          </a:bodyPr>
          <a:lstStyle/>
          <a:p>
            <a:r>
              <a:rPr lang="es-CO" sz="1400" dirty="0">
                <a:latin typeface="+mn-lt"/>
                <a:cs typeface="Arial" panose="020B0604020202020204" pitchFamily="34" charset="0"/>
              </a:rPr>
              <a:t>Cali , siguió siendo una ciudad muy pequeña hasta el siglo 18 (con 10.000 habitantes), la mayoría de ellos vivían en haciendas y se dedicaban a las plantaciones de caña de azúcar, algodón y ganado</a:t>
            </a:r>
            <a:r>
              <a:rPr lang="es-CO" sz="1400" dirty="0" smtClean="0">
                <a:latin typeface="+mn-lt"/>
                <a:cs typeface="Arial" panose="020B0604020202020204" pitchFamily="34" charset="0"/>
              </a:rPr>
              <a:t>.</a:t>
            </a:r>
            <a:br>
              <a:rPr lang="es-CO" sz="1400" dirty="0" smtClean="0">
                <a:latin typeface="+mn-lt"/>
                <a:cs typeface="Arial" panose="020B0604020202020204" pitchFamily="34" charset="0"/>
              </a:rPr>
            </a:br>
            <a:r>
              <a:rPr lang="es-CO" sz="1400" dirty="0" smtClean="0">
                <a:latin typeface="+mn-lt"/>
                <a:cs typeface="Arial" panose="020B0604020202020204" pitchFamily="34" charset="0"/>
              </a:rPr>
              <a:t/>
            </a:r>
            <a:br>
              <a:rPr lang="es-CO" sz="1400" dirty="0" smtClean="0">
                <a:latin typeface="+mn-lt"/>
                <a:cs typeface="Arial" panose="020B0604020202020204" pitchFamily="34" charset="0"/>
              </a:rPr>
            </a:br>
            <a:r>
              <a:rPr lang="es-CO" sz="1400" dirty="0">
                <a:latin typeface="+mn-lt"/>
                <a:cs typeface="Arial" panose="020B0604020202020204" pitchFamily="34" charset="0"/>
              </a:rPr>
              <a:t/>
            </a:r>
            <a:br>
              <a:rPr lang="es-CO" sz="1400" dirty="0">
                <a:latin typeface="+mn-lt"/>
                <a:cs typeface="Arial" panose="020B0604020202020204" pitchFamily="34" charset="0"/>
              </a:rPr>
            </a:br>
            <a:r>
              <a:rPr lang="es-CO" sz="1400" i="1" dirty="0">
                <a:latin typeface="+mn-lt"/>
                <a:cs typeface="Arial" panose="020B0604020202020204" pitchFamily="34" charset="0"/>
              </a:rPr>
              <a:t>Estadio cuando se inauguraron los Juegos Panamericanos en 1.971</a:t>
            </a:r>
            <a:r>
              <a:rPr lang="es-CO" sz="1400" i="1" dirty="0" smtClean="0">
                <a:latin typeface="+mn-lt"/>
                <a:cs typeface="Arial" panose="020B0604020202020204" pitchFamily="34" charset="0"/>
              </a:rPr>
              <a:t>.</a:t>
            </a:r>
            <a:br>
              <a:rPr lang="es-CO" sz="1400" i="1" dirty="0" smtClean="0">
                <a:latin typeface="+mn-lt"/>
                <a:cs typeface="Arial" panose="020B0604020202020204" pitchFamily="34" charset="0"/>
              </a:rPr>
            </a:br>
            <a:r>
              <a:rPr lang="es-CO" sz="1400" i="1" dirty="0" smtClean="0">
                <a:latin typeface="+mn-lt"/>
                <a:cs typeface="Arial" panose="020B0604020202020204" pitchFamily="34" charset="0"/>
              </a:rPr>
              <a:t/>
            </a:r>
            <a:br>
              <a:rPr lang="es-CO" sz="1400" i="1" dirty="0" smtClean="0">
                <a:latin typeface="+mn-lt"/>
                <a:cs typeface="Arial" panose="020B0604020202020204" pitchFamily="34" charset="0"/>
              </a:rPr>
            </a:br>
            <a:r>
              <a:rPr lang="es-CO" sz="1400" dirty="0">
                <a:latin typeface="+mn-lt"/>
                <a:cs typeface="Arial" panose="020B0604020202020204" pitchFamily="34" charset="0"/>
              </a:rPr>
              <a:t/>
            </a:r>
            <a:br>
              <a:rPr lang="es-CO" sz="1400" dirty="0">
                <a:latin typeface="+mn-lt"/>
                <a:cs typeface="Arial" panose="020B0604020202020204" pitchFamily="34" charset="0"/>
              </a:rPr>
            </a:br>
            <a:r>
              <a:rPr lang="es-CO" sz="1400" dirty="0">
                <a:latin typeface="+mn-lt"/>
                <a:cs typeface="Arial" panose="020B0604020202020204" pitchFamily="34" charset="0"/>
              </a:rPr>
              <a:t>Cali comenzó a convertirse en una gran ciudad, debido a una posición estratégica para el comercio y los negocios. Hoy en día la mayoría de las exportaciones de Colombia pasan a través de Cali en su camino hacia el puerto de Buenaventura</a:t>
            </a:r>
            <a:r>
              <a:rPr lang="es-CO" sz="1400" dirty="0" smtClean="0">
                <a:latin typeface="+mn-lt"/>
                <a:cs typeface="Arial" panose="020B0604020202020204" pitchFamily="34" charset="0"/>
              </a:rPr>
              <a:t>.</a:t>
            </a:r>
            <a:r>
              <a:rPr lang="es-CO" sz="1400" dirty="0">
                <a:latin typeface="+mn-lt"/>
                <a:cs typeface="Arial" panose="020B0604020202020204" pitchFamily="34" charset="0"/>
              </a:rPr>
              <a:t/>
            </a:r>
            <a:br>
              <a:rPr lang="es-CO" sz="1400" dirty="0">
                <a:latin typeface="+mn-lt"/>
                <a:cs typeface="Arial" panose="020B0604020202020204" pitchFamily="34" charset="0"/>
              </a:rPr>
            </a:br>
            <a:r>
              <a:rPr lang="es-CO" sz="1400" dirty="0">
                <a:latin typeface="+mn-lt"/>
                <a:cs typeface="Arial" panose="020B0604020202020204" pitchFamily="34" charset="0"/>
              </a:rPr>
              <a:t>Cali se encuentra en un valle , con la Cordillera de Los Farallones en el oeste, el río Cauca en las llanuras del Este y se extiende en el Norte y el Sur. </a:t>
            </a:r>
            <a:r>
              <a:rPr lang="es-CO" sz="1400" dirty="0" smtClean="0">
                <a:latin typeface="+mn-lt"/>
                <a:cs typeface="Arial" panose="020B0604020202020204" pitchFamily="34" charset="0"/>
              </a:rPr>
              <a:t/>
            </a:r>
            <a:br>
              <a:rPr lang="es-CO" sz="1400" dirty="0" smtClean="0">
                <a:latin typeface="+mn-lt"/>
                <a:cs typeface="Arial" panose="020B0604020202020204" pitchFamily="34" charset="0"/>
              </a:rPr>
            </a:br>
            <a:r>
              <a:rPr lang="es-CO" sz="1400" dirty="0">
                <a:latin typeface="+mn-lt"/>
                <a:cs typeface="Arial" panose="020B0604020202020204" pitchFamily="34" charset="0"/>
              </a:rPr>
              <a:t/>
            </a:r>
            <a:br>
              <a:rPr lang="es-CO" sz="1400" dirty="0">
                <a:latin typeface="+mn-lt"/>
                <a:cs typeface="Arial" panose="020B0604020202020204" pitchFamily="34" charset="0"/>
              </a:rPr>
            </a:br>
            <a:r>
              <a:rPr lang="es-CO" sz="1400" dirty="0">
                <a:latin typeface="+mn-lt"/>
                <a:cs typeface="Arial" panose="020B0604020202020204" pitchFamily="34" charset="0"/>
              </a:rPr>
              <a:t/>
            </a:r>
            <a:br>
              <a:rPr lang="es-CO" sz="1400" dirty="0">
                <a:latin typeface="+mn-lt"/>
                <a:cs typeface="Arial" panose="020B0604020202020204" pitchFamily="34" charset="0"/>
              </a:rPr>
            </a:br>
            <a:r>
              <a:rPr lang="es-CO" sz="1400" dirty="0">
                <a:latin typeface="+mn-lt"/>
              </a:rPr>
              <a:t/>
            </a:r>
            <a:br>
              <a:rPr lang="es-CO" sz="1400" dirty="0">
                <a:latin typeface="+mn-lt"/>
              </a:rPr>
            </a:br>
            <a:r>
              <a:rPr lang="en-US" sz="1300" b="1" dirty="0">
                <a:latin typeface="+mn-lt"/>
              </a:rPr>
              <a:t>Cali, remained a very small city until the 18th century (with 10,000 inhabitants), most of them lived on farms and were dedicated to the plantations of sugar cane, cotton and cattle</a:t>
            </a:r>
            <a:r>
              <a:rPr lang="en-US" sz="1300" b="1" dirty="0" smtClean="0">
                <a:latin typeface="+mn-lt"/>
              </a:rPr>
              <a:t>.</a:t>
            </a:r>
            <a:br>
              <a:rPr lang="en-US" sz="1300" b="1" dirty="0" smtClean="0">
                <a:latin typeface="+mn-lt"/>
              </a:rPr>
            </a:br>
            <a:r>
              <a:rPr lang="en-US" sz="1300" b="1" dirty="0">
                <a:latin typeface="+mn-lt"/>
              </a:rPr>
              <a:t/>
            </a:r>
            <a:br>
              <a:rPr lang="en-US" sz="1300" b="1" dirty="0">
                <a:latin typeface="+mn-lt"/>
              </a:rPr>
            </a:br>
            <a:r>
              <a:rPr lang="en-US" sz="1300" b="1" dirty="0">
                <a:latin typeface="+mn-lt"/>
              </a:rPr>
              <a:t/>
            </a:r>
            <a:br>
              <a:rPr lang="en-US" sz="1300" b="1" dirty="0">
                <a:latin typeface="+mn-lt"/>
              </a:rPr>
            </a:br>
            <a:r>
              <a:rPr lang="en-US" sz="1300" b="1" dirty="0">
                <a:latin typeface="+mn-lt"/>
              </a:rPr>
              <a:t>Stadium when the Pan American Games opened in 1971</a:t>
            </a:r>
            <a:r>
              <a:rPr lang="en-US" sz="1300" b="1" dirty="0" smtClean="0">
                <a:latin typeface="+mn-lt"/>
              </a:rPr>
              <a:t>.</a:t>
            </a:r>
            <a:br>
              <a:rPr lang="en-US" sz="1300" b="1" dirty="0" smtClean="0">
                <a:latin typeface="+mn-lt"/>
              </a:rPr>
            </a:br>
            <a:r>
              <a:rPr lang="en-US" sz="1300" b="1" dirty="0">
                <a:latin typeface="+mn-lt"/>
              </a:rPr>
              <a:t/>
            </a:r>
            <a:br>
              <a:rPr lang="en-US" sz="1300" b="1" dirty="0">
                <a:latin typeface="+mn-lt"/>
              </a:rPr>
            </a:br>
            <a:r>
              <a:rPr lang="en-US" sz="1300" b="1" dirty="0">
                <a:latin typeface="+mn-lt"/>
              </a:rPr>
              <a:t/>
            </a:r>
            <a:br>
              <a:rPr lang="en-US" sz="1300" b="1" dirty="0">
                <a:latin typeface="+mn-lt"/>
              </a:rPr>
            </a:br>
            <a:r>
              <a:rPr lang="en-US" sz="1300" b="1" dirty="0">
                <a:latin typeface="+mn-lt"/>
              </a:rPr>
              <a:t>Cali began to become a great city, due to a strategic position for commerce and business. Today most of Colombia's exports pass through Cali on their way to the port of Buenaventura.</a:t>
            </a:r>
            <a:br>
              <a:rPr lang="en-US" sz="1300" b="1" dirty="0">
                <a:latin typeface="+mn-lt"/>
              </a:rPr>
            </a:br>
            <a:r>
              <a:rPr lang="en-US" sz="1300" b="1" dirty="0" smtClean="0">
                <a:latin typeface="+mn-lt"/>
              </a:rPr>
              <a:t>Cali </a:t>
            </a:r>
            <a:r>
              <a:rPr lang="en-US" sz="1300" b="1" dirty="0">
                <a:latin typeface="+mn-lt"/>
              </a:rPr>
              <a:t>is located in a valley, with the Cordillera de Los </a:t>
            </a:r>
            <a:r>
              <a:rPr lang="en-US" sz="1300" b="1" dirty="0" err="1">
                <a:latin typeface="+mn-lt"/>
              </a:rPr>
              <a:t>Farallones</a:t>
            </a:r>
            <a:r>
              <a:rPr lang="en-US" sz="1300" b="1" dirty="0">
                <a:latin typeface="+mn-lt"/>
              </a:rPr>
              <a:t> in the west, the Cauca river in the eastern plains and extending to the North and South.</a:t>
            </a:r>
            <a:endParaRPr lang="es-CO" sz="1300" b="1" dirty="0">
              <a:latin typeface="+mn-lt"/>
            </a:endParaRPr>
          </a:p>
        </p:txBody>
      </p:sp>
    </p:spTree>
    <p:extLst>
      <p:ext uri="{BB962C8B-B14F-4D97-AF65-F5344CB8AC3E}">
        <p14:creationId xmlns:p14="http://schemas.microsoft.com/office/powerpoint/2010/main" val="1319300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72855" y="548639"/>
            <a:ext cx="10478768" cy="1724297"/>
          </a:xfrm>
        </p:spPr>
        <p:txBody>
          <a:bodyPr>
            <a:normAutofit/>
          </a:bodyPr>
          <a:lstStyle/>
          <a:p>
            <a:r>
              <a:rPr lang="es-CO" sz="1800" dirty="0" smtClean="0">
                <a:latin typeface="+mn-lt"/>
              </a:rPr>
              <a:t>Cali tiene mucho por explorar debido a su gran variedad de lugares</a:t>
            </a:r>
            <a:br>
              <a:rPr lang="es-CO" sz="1800" dirty="0" smtClean="0">
                <a:latin typeface="+mn-lt"/>
              </a:rPr>
            </a:br>
            <a:r>
              <a:rPr lang="es-CO" sz="1800" dirty="0" smtClean="0">
                <a:latin typeface="+mn-lt"/>
              </a:rPr>
              <a:t> </a:t>
            </a:r>
            <a:r>
              <a:rPr lang="en-US" sz="1600" b="1" dirty="0">
                <a:latin typeface="+mn-lt"/>
              </a:rPr>
              <a:t>Cali has a lot to explore due to its great variety of </a:t>
            </a:r>
            <a:r>
              <a:rPr lang="en-US" sz="1600" b="1" dirty="0" smtClean="0">
                <a:latin typeface="+mn-lt"/>
              </a:rPr>
              <a:t>places</a:t>
            </a:r>
            <a:br>
              <a:rPr lang="en-US" sz="1600" b="1" dirty="0" smtClean="0">
                <a:latin typeface="+mn-lt"/>
              </a:rPr>
            </a:br>
            <a:r>
              <a:rPr lang="en-US" sz="1600" b="1" dirty="0">
                <a:latin typeface="+mn-lt"/>
              </a:rPr>
              <a:t/>
            </a:r>
            <a:br>
              <a:rPr lang="en-US" sz="1600" b="1" dirty="0">
                <a:latin typeface="+mn-lt"/>
              </a:rPr>
            </a:br>
            <a:r>
              <a:rPr lang="en-US" sz="1600" dirty="0" err="1" smtClean="0">
                <a:latin typeface="+mn-lt"/>
              </a:rPr>
              <a:t>Algunos</a:t>
            </a:r>
            <a:r>
              <a:rPr lang="en-US" sz="1600" dirty="0" smtClean="0">
                <a:latin typeface="+mn-lt"/>
              </a:rPr>
              <a:t> de </a:t>
            </a:r>
            <a:r>
              <a:rPr lang="en-US" sz="1600" dirty="0" err="1" smtClean="0">
                <a:latin typeface="+mn-lt"/>
              </a:rPr>
              <a:t>estos</a:t>
            </a:r>
            <a:r>
              <a:rPr lang="en-US" sz="1600" dirty="0" smtClean="0">
                <a:latin typeface="+mn-lt"/>
              </a:rPr>
              <a:t> son:</a:t>
            </a:r>
            <a:br>
              <a:rPr lang="en-US" sz="1600" dirty="0" smtClean="0">
                <a:latin typeface="+mn-lt"/>
              </a:rPr>
            </a:br>
            <a:r>
              <a:rPr lang="en-US" sz="1600" dirty="0" smtClean="0">
                <a:latin typeface="+mn-lt"/>
              </a:rPr>
              <a:t/>
            </a:r>
            <a:br>
              <a:rPr lang="en-US" sz="1600" dirty="0" smtClean="0">
                <a:latin typeface="+mn-lt"/>
              </a:rPr>
            </a:br>
            <a:r>
              <a:rPr lang="en-US" sz="1600" b="1" dirty="0" smtClean="0">
                <a:latin typeface="+mn-lt"/>
              </a:rPr>
              <a:t>Some </a:t>
            </a:r>
            <a:r>
              <a:rPr lang="en-US" sz="1600" b="1" dirty="0">
                <a:latin typeface="+mn-lt"/>
              </a:rPr>
              <a:t>of them are:</a:t>
            </a:r>
            <a:endParaRPr lang="es-CO" sz="1600" b="1" dirty="0">
              <a:latin typeface="+mn-lt"/>
            </a:endParaRPr>
          </a:p>
        </p:txBody>
      </p:sp>
      <p:pic>
        <p:nvPicPr>
          <p:cNvPr id="2050" name="Picture 2" descr="Zoologico de Cal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9736" y="3082516"/>
            <a:ext cx="5831567" cy="3280257"/>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1248501" y="2493060"/>
            <a:ext cx="2952205" cy="369332"/>
          </a:xfrm>
          <a:prstGeom prst="rect">
            <a:avLst/>
          </a:prstGeom>
          <a:noFill/>
        </p:spPr>
        <p:txBody>
          <a:bodyPr wrap="square" rtlCol="0">
            <a:spAutoFit/>
          </a:bodyPr>
          <a:lstStyle/>
          <a:p>
            <a:r>
              <a:rPr lang="es-CO" dirty="0" smtClean="0">
                <a:latin typeface="Arial" panose="020B0604020202020204" pitchFamily="34" charset="0"/>
                <a:cs typeface="Arial" panose="020B0604020202020204" pitchFamily="34" charset="0"/>
              </a:rPr>
              <a:t>ZOOLOGICO DE CALI</a:t>
            </a:r>
            <a:endParaRPr lang="es-CO" dirty="0">
              <a:latin typeface="Arial" panose="020B0604020202020204" pitchFamily="34" charset="0"/>
              <a:cs typeface="Arial" panose="020B0604020202020204" pitchFamily="34" charset="0"/>
            </a:endParaRPr>
          </a:p>
        </p:txBody>
      </p:sp>
      <p:sp>
        <p:nvSpPr>
          <p:cNvPr id="5" name="CuadroTexto 4"/>
          <p:cNvSpPr txBox="1"/>
          <p:nvPr/>
        </p:nvSpPr>
        <p:spPr>
          <a:xfrm>
            <a:off x="8791303" y="5669280"/>
            <a:ext cx="2560320" cy="369332"/>
          </a:xfrm>
          <a:prstGeom prst="rect">
            <a:avLst/>
          </a:prstGeom>
          <a:noFill/>
        </p:spPr>
        <p:txBody>
          <a:bodyPr wrap="square" rtlCol="0">
            <a:spAutoFit/>
          </a:bodyPr>
          <a:lstStyle/>
          <a:p>
            <a:r>
              <a:rPr lang="es-CO" b="1" dirty="0" smtClean="0">
                <a:latin typeface="Arial Rounded MT Bold" panose="020F0704030504030204" pitchFamily="34" charset="0"/>
                <a:cs typeface="Arial" panose="020B0604020202020204" pitchFamily="34" charset="0"/>
              </a:rPr>
              <a:t>CALI’S ZOO</a:t>
            </a:r>
            <a:endParaRPr lang="es-CO" b="1" dirty="0">
              <a:latin typeface="Arial Rounded MT Bold" panose="020F0704030504030204" pitchFamily="34" charset="0"/>
              <a:cs typeface="Arial" panose="020B0604020202020204" pitchFamily="34" charset="0"/>
            </a:endParaRPr>
          </a:p>
        </p:txBody>
      </p:sp>
    </p:spTree>
    <p:extLst>
      <p:ext uri="{BB962C8B-B14F-4D97-AF65-F5344CB8AC3E}">
        <p14:creationId xmlns:p14="http://schemas.microsoft.com/office/powerpoint/2010/main" val="199936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20158" y="587829"/>
            <a:ext cx="4260847" cy="521699"/>
          </a:xfrm>
        </p:spPr>
        <p:txBody>
          <a:bodyPr>
            <a:normAutofit/>
          </a:bodyPr>
          <a:lstStyle/>
          <a:p>
            <a:r>
              <a:rPr lang="es-CO" sz="1800" dirty="0" smtClean="0">
                <a:latin typeface="Arial Rounded MT Bold" panose="020F0704030504030204" pitchFamily="34" charset="0"/>
              </a:rPr>
              <a:t>Cerro DE LAS TRES CRUCES</a:t>
            </a:r>
            <a:endParaRPr lang="es-CO" sz="1800" dirty="0">
              <a:latin typeface="Arial Rounded MT Bold" panose="020F0704030504030204" pitchFamily="34" charset="0"/>
            </a:endParaRPr>
          </a:p>
        </p:txBody>
      </p:sp>
      <p:pic>
        <p:nvPicPr>
          <p:cNvPr id="3074" name="Picture 2" descr="Cerro de las tres cru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8693" y="1357723"/>
            <a:ext cx="7781102" cy="4376872"/>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8338457" y="5975291"/>
            <a:ext cx="3853543" cy="365760"/>
          </a:xfrm>
          <a:prstGeom prst="rect">
            <a:avLst/>
          </a:prstGeom>
          <a:noFill/>
        </p:spPr>
        <p:txBody>
          <a:bodyPr wrap="square" rtlCol="0">
            <a:spAutoFit/>
          </a:bodyPr>
          <a:lstStyle/>
          <a:p>
            <a:r>
              <a:rPr lang="es-CO" b="1" dirty="0" smtClean="0">
                <a:latin typeface="Arial Rounded MT Bold" panose="020F0704030504030204" pitchFamily="34" charset="0"/>
              </a:rPr>
              <a:t>HILL OF THE THREE CROSSES</a:t>
            </a:r>
            <a:endParaRPr lang="es-CO" b="1" dirty="0">
              <a:latin typeface="Arial Rounded MT Bold" panose="020F0704030504030204" pitchFamily="34" charset="0"/>
            </a:endParaRPr>
          </a:p>
        </p:txBody>
      </p:sp>
    </p:spTree>
    <p:extLst>
      <p:ext uri="{BB962C8B-B14F-4D97-AF65-F5344CB8AC3E}">
        <p14:creationId xmlns:p14="http://schemas.microsoft.com/office/powerpoint/2010/main" val="1912779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2044" y="524671"/>
            <a:ext cx="3659956" cy="662644"/>
          </a:xfrm>
        </p:spPr>
        <p:txBody>
          <a:bodyPr>
            <a:normAutofit/>
          </a:bodyPr>
          <a:lstStyle/>
          <a:p>
            <a:r>
              <a:rPr lang="es-CO" sz="1600" dirty="0">
                <a:latin typeface="Arial Rounded MT Bold" panose="020F0704030504030204" pitchFamily="34" charset="0"/>
              </a:rPr>
              <a:t>LA IGLESIA SAN ANTONIO </a:t>
            </a:r>
          </a:p>
        </p:txBody>
      </p:sp>
      <p:pic>
        <p:nvPicPr>
          <p:cNvPr id="4098" name="Picture 2" descr="Iglesia de San Anton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2753" y="1317943"/>
            <a:ext cx="7982772" cy="4390526"/>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8020594" y="6042756"/>
            <a:ext cx="3513909" cy="369332"/>
          </a:xfrm>
          <a:prstGeom prst="rect">
            <a:avLst/>
          </a:prstGeom>
          <a:noFill/>
        </p:spPr>
        <p:txBody>
          <a:bodyPr wrap="square" rtlCol="0">
            <a:spAutoFit/>
          </a:bodyPr>
          <a:lstStyle/>
          <a:p>
            <a:r>
              <a:rPr lang="es-CO" dirty="0">
                <a:latin typeface="Arial Rounded MT Bold" panose="020F0704030504030204" pitchFamily="34" charset="0"/>
              </a:rPr>
              <a:t>THE SAN ANTONIO CHURCH</a:t>
            </a:r>
          </a:p>
        </p:txBody>
      </p:sp>
    </p:spTree>
    <p:extLst>
      <p:ext uri="{BB962C8B-B14F-4D97-AF65-F5344CB8AC3E}">
        <p14:creationId xmlns:p14="http://schemas.microsoft.com/office/powerpoint/2010/main" val="727959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glesia la ermita Cal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1941" y="1475787"/>
            <a:ext cx="7009414" cy="3801610"/>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3"/>
          <p:cNvSpPr>
            <a:spLocks noGrp="1"/>
          </p:cNvSpPr>
          <p:nvPr>
            <p:ph type="title"/>
          </p:nvPr>
        </p:nvSpPr>
        <p:spPr>
          <a:xfrm>
            <a:off x="1173301" y="787334"/>
            <a:ext cx="4051842" cy="414449"/>
          </a:xfrm>
        </p:spPr>
        <p:txBody>
          <a:bodyPr>
            <a:normAutofit fontScale="90000"/>
          </a:bodyPr>
          <a:lstStyle/>
          <a:p>
            <a:r>
              <a:rPr lang="es-CO" sz="2400" dirty="0" smtClean="0">
                <a:latin typeface="Arial Rounded MT Bold" panose="020F0704030504030204" pitchFamily="34" charset="0"/>
              </a:rPr>
              <a:t>IGLESIA LA ERMITA</a:t>
            </a:r>
            <a:endParaRPr lang="es-CO" sz="2400" dirty="0">
              <a:latin typeface="Arial Rounded MT Bold" panose="020F0704030504030204" pitchFamily="34" charset="0"/>
            </a:endParaRPr>
          </a:p>
        </p:txBody>
      </p:sp>
      <p:sp>
        <p:nvSpPr>
          <p:cNvPr id="5" name="CuadroTexto 4"/>
          <p:cNvSpPr txBox="1"/>
          <p:nvPr/>
        </p:nvSpPr>
        <p:spPr>
          <a:xfrm>
            <a:off x="8360228" y="5551400"/>
            <a:ext cx="3056709" cy="369332"/>
          </a:xfrm>
          <a:prstGeom prst="rect">
            <a:avLst/>
          </a:prstGeom>
          <a:noFill/>
        </p:spPr>
        <p:txBody>
          <a:bodyPr wrap="square" rtlCol="0">
            <a:spAutoFit/>
          </a:bodyPr>
          <a:lstStyle/>
          <a:p>
            <a:r>
              <a:rPr lang="es-CO" b="1" dirty="0" smtClean="0"/>
              <a:t>THE HERMITAGE CHURCH</a:t>
            </a:r>
            <a:endParaRPr lang="es-CO" b="1" dirty="0"/>
          </a:p>
        </p:txBody>
      </p:sp>
    </p:spTree>
    <p:extLst>
      <p:ext uri="{BB962C8B-B14F-4D97-AF65-F5344CB8AC3E}">
        <p14:creationId xmlns:p14="http://schemas.microsoft.com/office/powerpoint/2010/main" val="631527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1" y="609600"/>
            <a:ext cx="2854233" cy="722811"/>
          </a:xfrm>
        </p:spPr>
        <p:txBody>
          <a:bodyPr>
            <a:normAutofit/>
          </a:bodyPr>
          <a:lstStyle/>
          <a:p>
            <a:r>
              <a:rPr lang="es-CO" sz="2400" dirty="0" smtClean="0"/>
              <a:t>CRISTO REY</a:t>
            </a:r>
            <a:endParaRPr lang="es-CO" sz="2400" dirty="0"/>
          </a:p>
        </p:txBody>
      </p:sp>
      <p:pic>
        <p:nvPicPr>
          <p:cNvPr id="6146" name="Picture 2" descr="sitios turísticos de Cali - Cristo R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4987" y="1332411"/>
            <a:ext cx="7094310" cy="3990551"/>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8974183" y="5676441"/>
            <a:ext cx="2560320" cy="369332"/>
          </a:xfrm>
          <a:prstGeom prst="rect">
            <a:avLst/>
          </a:prstGeom>
          <a:noFill/>
        </p:spPr>
        <p:txBody>
          <a:bodyPr wrap="square" rtlCol="0">
            <a:spAutoFit/>
          </a:bodyPr>
          <a:lstStyle/>
          <a:p>
            <a:r>
              <a:rPr lang="es-CO" b="1" dirty="0">
                <a:latin typeface="Arial Rounded MT Bold" panose="020F0704030504030204" pitchFamily="34" charset="0"/>
                <a:cs typeface="Arial" panose="020B0604020202020204" pitchFamily="34" charset="0"/>
              </a:rPr>
              <a:t>CHRIST THE KING</a:t>
            </a:r>
          </a:p>
        </p:txBody>
      </p:sp>
    </p:spTree>
    <p:extLst>
      <p:ext uri="{BB962C8B-B14F-4D97-AF65-F5344CB8AC3E}">
        <p14:creationId xmlns:p14="http://schemas.microsoft.com/office/powerpoint/2010/main" val="42791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9858" y="648789"/>
            <a:ext cx="7935685" cy="566057"/>
          </a:xfrm>
        </p:spPr>
        <p:txBody>
          <a:bodyPr>
            <a:normAutofit/>
          </a:bodyPr>
          <a:lstStyle/>
          <a:p>
            <a:r>
              <a:rPr lang="es-CO" sz="2400" dirty="0" smtClean="0"/>
              <a:t>MONUMENTO SEBASTIAN BELALCAZAR</a:t>
            </a:r>
            <a:endParaRPr lang="es-CO" sz="2400" dirty="0"/>
          </a:p>
        </p:txBody>
      </p:sp>
      <p:pic>
        <p:nvPicPr>
          <p:cNvPr id="7170" name="Picture 2" descr="mirador sebastian de belalcaz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287" y="1438343"/>
            <a:ext cx="8619579" cy="4309791"/>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7315200" y="5971632"/>
            <a:ext cx="4689565" cy="369332"/>
          </a:xfrm>
          <a:prstGeom prst="rect">
            <a:avLst/>
          </a:prstGeom>
          <a:noFill/>
        </p:spPr>
        <p:txBody>
          <a:bodyPr wrap="square" rtlCol="0">
            <a:spAutoFit/>
          </a:bodyPr>
          <a:lstStyle/>
          <a:p>
            <a:r>
              <a:rPr lang="es-CO" b="1" dirty="0">
                <a:latin typeface="Arial Rounded MT Bold" panose="020F0704030504030204" pitchFamily="34" charset="0"/>
              </a:rPr>
              <a:t>SEBASTIAN BELALCAZAR MONUMENT</a:t>
            </a:r>
          </a:p>
        </p:txBody>
      </p:sp>
    </p:spTree>
    <p:extLst>
      <p:ext uri="{BB962C8B-B14F-4D97-AF65-F5344CB8AC3E}">
        <p14:creationId xmlns:p14="http://schemas.microsoft.com/office/powerpoint/2010/main" val="565799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692331" y="849086"/>
            <a:ext cx="10620103" cy="2585323"/>
          </a:xfrm>
          <a:prstGeom prst="rect">
            <a:avLst/>
          </a:prstGeom>
          <a:noFill/>
        </p:spPr>
        <p:txBody>
          <a:bodyPr wrap="square" rtlCol="0">
            <a:spAutoFit/>
          </a:bodyPr>
          <a:lstStyle/>
          <a:p>
            <a:r>
              <a:rPr lang="es-CO" dirty="0" smtClean="0"/>
              <a:t>LO QUE PODEMOS DECIR DE CALI ESQUE ES UNA GRAN CUIDAD PARA TODOS AQUELLOS CALEÑOS Y TURISTAS QUE QUIEREN DESCUBIRIR MAS SOBRE ELLA Y NOSTROS LOS VALLUNOS DEBEMOS SENTIRNOS ORGULLOS DE PERTENECER A ESTE GRAN DEPARTAMENTO.</a:t>
            </a:r>
          </a:p>
          <a:p>
            <a:endParaRPr lang="es-CO" dirty="0" smtClean="0"/>
          </a:p>
          <a:p>
            <a:endParaRPr lang="es-CO" dirty="0"/>
          </a:p>
          <a:p>
            <a:r>
              <a:rPr lang="en-US" dirty="0"/>
              <a:t>WHAT WE CAN SAY ABOUT CALI ESQUE IS A GREAT CITY FOR ALL THOSE CALEÑOS AND TOURISTS WHO WANT TO DISCOVER MORE ABOUT IT AND OUR VALLEYS SHOULD FEEL PROUD OF BELONGING TO THIS GREAT DEPARTMENT</a:t>
            </a:r>
          </a:p>
          <a:p>
            <a:endParaRPr lang="en-US" dirty="0"/>
          </a:p>
        </p:txBody>
      </p:sp>
      <p:pic>
        <p:nvPicPr>
          <p:cNvPr id="8194" name="Picture 2" descr="Secretaría de Bienestar Social de Cali entrega ayuda a la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1918" y="3158261"/>
            <a:ext cx="4403362" cy="3302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8635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Celestial</Template>
  <TotalTime>81</TotalTime>
  <Words>189</Words>
  <Application>Microsoft Office PowerPoint</Application>
  <PresentationFormat>Panorámica</PresentationFormat>
  <Paragraphs>28</Paragraphs>
  <Slides>11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vt:i4>
      </vt:variant>
    </vt:vector>
  </HeadingPairs>
  <TitlesOfParts>
    <vt:vector size="16" baseType="lpstr">
      <vt:lpstr>Arial</vt:lpstr>
      <vt:lpstr>Arial Rounded MT Bold</vt:lpstr>
      <vt:lpstr>Calibri</vt:lpstr>
      <vt:lpstr>Calibri Light</vt:lpstr>
      <vt:lpstr>Celestial</vt:lpstr>
      <vt:lpstr>INSTITUCION EDUCATIVA MONSEÑOR RAMON ARCILA </vt:lpstr>
      <vt:lpstr>Nuestra Cali vieja</vt:lpstr>
      <vt:lpstr>Cali, poblada por varias tribus indígenas (gorrones, Morrones, Timbas).</vt:lpstr>
      <vt:lpstr>Cali , siguió siendo una ciudad muy pequeña hasta el siglo 18 (con 10.000 habitantes), la mayoría de ellos vivían en haciendas y se dedicaban a las plantaciones de caña de azúcar, algodón y ganado.   Estadio cuando se inauguraron los Juegos Panamericanos en 1.971.   Cali comenzó a convertirse en una gran ciudad, debido a una posición estratégica para el comercio y los negocios. Hoy en día la mayoría de las exportaciones de Colombia pasan a través de Cali en su camino hacia el puerto de Buenaventura. Cali se encuentra en un valle , con la Cordillera de Los Farallones en el oeste, el río Cauca en las llanuras del Este y se extiende en el Norte y el Sur.     Cali, remained a very small city until the 18th century (with 10,000 inhabitants), most of them lived on farms and were dedicated to the plantations of sugar cane, cotton and cattle.   Stadium when the Pan American Games opened in 1971.   Cali began to become a great city, due to a strategic position for commerce and business. Today most of Colombia's exports pass through Cali on their way to the port of Buenaventura. Cali is located in a valley, with the Cordillera de Los Farallones in the west, the Cauca river in the eastern plains and extending to the North and South.</vt:lpstr>
      <vt:lpstr>Cali tiene mucho por explorar debido a su gran variedad de lugares  Cali has a lot to explore due to its great variety of places  Algunos de estos son:  Some of them are:</vt:lpstr>
      <vt:lpstr>Cerro DE LAS TRES CRUCES</vt:lpstr>
      <vt:lpstr>LA IGLESIA SAN ANTONIO </vt:lpstr>
      <vt:lpstr>IGLESIA LA ERMITA</vt:lpstr>
      <vt:lpstr>CRISTO REY</vt:lpstr>
      <vt:lpstr>MONUMENTO SEBASTIAN BELALCAZAR</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9</cp:revision>
  <dcterms:created xsi:type="dcterms:W3CDTF">2020-08-13T14:30:53Z</dcterms:created>
  <dcterms:modified xsi:type="dcterms:W3CDTF">2020-08-13T15:51:59Z</dcterms:modified>
</cp:coreProperties>
</file>