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AD347D-5ACD-4C99-B74B-A9C85AD731AF}" type="datetimeFigureOut"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7/8/2020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24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7/8/2020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2947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7/8/2020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8570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7/8/2020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200" b="0" i="0" u="none" strike="noStrike" kern="1200" cap="none" spc="0" normalizeH="0" baseline="0" noProof="0" dirty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200" b="0" i="0" u="none" strike="noStrike" kern="1200" cap="none" spc="0" normalizeH="0" baseline="0" noProof="0" dirty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167273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7/8/2020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9804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7/8/2020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57964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7/8/2020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23603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7/8/2020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99462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7/8/2020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6265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7/8/2020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2863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96027F-7875-4030-9381-8BD8C4F21935}" type="datetimeFigureOut"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7/8/2020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1329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96027F-7875-4030-9381-8BD8C4F21935}" type="datetimeFigureOut"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7/8/2020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1286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96027F-7875-4030-9381-8BD8C4F21935}" type="datetimeFigureOut"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7/8/2020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7170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7/8/2020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2106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7/8/2020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4888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7/8/2020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1697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7/8/2020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6320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AD347D-5ACD-4C99-B74B-A9C85AD731AF}" type="datetimeFigureOut"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7/8/2020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70811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20000"/>
                <a:lumOff val="80000"/>
              </a:schemeClr>
            </a:gs>
            <a:gs pos="100000">
              <a:schemeClr val="accent6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94819"/>
          </a:xfrm>
        </p:spPr>
        <p:txBody>
          <a:bodyPr/>
          <a:lstStyle/>
          <a:p>
            <a:pPr algn="ctr"/>
            <a:r>
              <a:rPr lang="es-ES" sz="3200" b="1" dirty="0">
                <a:solidFill>
                  <a:schemeClr val="bg1"/>
                </a:solidFill>
                <a:latin typeface="Comic Sans MS" panose="030F0702030302020204" pitchFamily="66" charset="0"/>
              </a:rPr>
              <a:t>¿</a:t>
            </a:r>
            <a:r>
              <a:rPr lang="es-ES" sz="32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QUÈ ES UN ESTADO DE RESULTADOS?</a:t>
            </a:r>
            <a:endParaRPr lang="es-ES" sz="32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58161" y="1291138"/>
            <a:ext cx="11086152" cy="5352549"/>
          </a:xfrm>
        </p:spPr>
        <p:txBody>
          <a:bodyPr/>
          <a:lstStyle/>
          <a:p>
            <a:pPr marL="0" indent="0" algn="just">
              <a:buNone/>
            </a:pPr>
            <a:endParaRPr lang="es-ES" b="1" dirty="0" smtClean="0">
              <a:solidFill>
                <a:srgbClr val="92D050"/>
              </a:solidFill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endParaRPr lang="es-ES" b="1" dirty="0">
              <a:solidFill>
                <a:srgbClr val="92D050"/>
              </a:solidFill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endParaRPr lang="es-ES" b="1" dirty="0" smtClean="0">
              <a:solidFill>
                <a:srgbClr val="92D050"/>
              </a:solidFill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endParaRPr lang="es-ES" b="1" dirty="0">
              <a:solidFill>
                <a:srgbClr val="92D050"/>
              </a:solidFill>
              <a:latin typeface="Comic Sans MS" panose="030F0702030302020204" pitchFamily="66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s-E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El</a:t>
            </a:r>
            <a:r>
              <a:rPr lang="es-ES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 </a:t>
            </a:r>
            <a:r>
              <a:rPr lang="es-E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Estado de Resultados</a:t>
            </a:r>
            <a:r>
              <a:rPr lang="es-ES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 </a:t>
            </a:r>
            <a:r>
              <a:rPr lang="es-E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(P Y G), </a:t>
            </a:r>
            <a:r>
              <a:rPr lang="es-ES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que resume las operaciones de la empresa derivadas de sus actividades económicas de comprar, producir, transformar y de vender o bien proveer servicios durante un periodo determinado. Este estado incluye todos los ingresos generados por la empresa y todos los costos y gastos en que incurrió en sus operaciones, para finalmente mostrarnos el resultado: ganancias o pérdidas.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687" y="1291139"/>
            <a:ext cx="2705100" cy="168592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5837" y="900127"/>
            <a:ext cx="2590800" cy="176212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9239" y="1214939"/>
            <a:ext cx="2790825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298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20000"/>
                <a:lumOff val="80000"/>
              </a:schemeClr>
            </a:gs>
            <a:gs pos="100000">
              <a:schemeClr val="accent6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CUENTAS QUE INVOLUCRA</a:t>
            </a:r>
            <a:endParaRPr lang="es-ES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57990" y="2052918"/>
            <a:ext cx="10611852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2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LAS NOMINALES O DE RESULTADO</a:t>
            </a:r>
          </a:p>
          <a:p>
            <a:pPr algn="ctr"/>
            <a:endParaRPr lang="es-ES" sz="28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s-ES" sz="2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DIGITO 4  INGRESOS		</a:t>
            </a:r>
          </a:p>
          <a:p>
            <a:pPr marL="0" indent="0" algn="ctr">
              <a:buNone/>
            </a:pPr>
            <a:r>
              <a:rPr lang="es-ES" sz="2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DIGITO	5 GASTOS 	</a:t>
            </a:r>
          </a:p>
          <a:p>
            <a:pPr marL="0" indent="0" algn="ctr">
              <a:buNone/>
            </a:pPr>
            <a:r>
              <a:rPr lang="es-ES" sz="2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	DIGITO 6 COSTOS</a:t>
            </a:r>
            <a:endParaRPr lang="es-ES" sz="28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038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20000"/>
                <a:lumOff val="80000"/>
              </a:schemeClr>
            </a:gs>
            <a:gs pos="100000">
              <a:schemeClr val="accent6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3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OBJETIVOS DEL ESTADO DE RESULTADOS</a:t>
            </a:r>
            <a:endParaRPr lang="es-ES" sz="36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46111" y="2052918"/>
            <a:ext cx="11083927" cy="4562195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s-E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Esta información es útil principalmente para que, en combinación con la de los otros estados financieros básicos se pueda:</a:t>
            </a:r>
          </a:p>
          <a:p>
            <a:pPr algn="just"/>
            <a:r>
              <a:rPr lang="es-E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Evaluar la rentabilidad de una empresa.</a:t>
            </a:r>
          </a:p>
          <a:p>
            <a:pPr algn="just"/>
            <a:r>
              <a:rPr lang="es-E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Estimar su potencial de crédito.</a:t>
            </a:r>
          </a:p>
          <a:p>
            <a:pPr algn="just"/>
            <a:r>
              <a:rPr lang="es-E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Estimar la cantidad, el tiempo y la certidumbre de un flujo de efectivo.</a:t>
            </a:r>
          </a:p>
          <a:p>
            <a:pPr algn="just"/>
            <a:r>
              <a:rPr lang="es-E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Evaluar el desempeño de una empresa.</a:t>
            </a:r>
          </a:p>
          <a:p>
            <a:pPr algn="just"/>
            <a:r>
              <a:rPr lang="es-E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Medir riesgos.</a:t>
            </a:r>
          </a:p>
          <a:p>
            <a:pPr algn="just"/>
            <a:r>
              <a:rPr lang="es-E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Repartir dividendos."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23408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20000"/>
                <a:lumOff val="80000"/>
              </a:schemeClr>
            </a:gs>
            <a:gs pos="100000">
              <a:schemeClr val="accent6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104" name="Picture 56" descr="http://image.slidesharecdn.com/estadoderesultados-110401145851-phpapp02/95/estado-de-resultados-6-728.jpg?cb=13016892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1" y="0"/>
            <a:ext cx="11016006" cy="7019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355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Cerámicas Ltda.</a:t>
            </a:r>
            <a:br>
              <a:rPr lang="es-ES" sz="2800" b="1" dirty="0" smtClean="0">
                <a:solidFill>
                  <a:schemeClr val="bg1"/>
                </a:solidFill>
              </a:rPr>
            </a:br>
            <a:r>
              <a:rPr lang="es-ES" sz="2800" b="1" dirty="0" err="1" smtClean="0">
                <a:solidFill>
                  <a:schemeClr val="bg1"/>
                </a:solidFill>
              </a:rPr>
              <a:t>Nit</a:t>
            </a:r>
            <a:r>
              <a:rPr lang="es-ES" sz="2800" b="1" dirty="0" smtClean="0">
                <a:solidFill>
                  <a:schemeClr val="bg1"/>
                </a:solidFill>
              </a:rPr>
              <a:t> 34390-2</a:t>
            </a:r>
            <a:br>
              <a:rPr lang="es-ES" sz="2800" b="1" dirty="0" smtClean="0">
                <a:solidFill>
                  <a:schemeClr val="bg1"/>
                </a:solidFill>
              </a:rPr>
            </a:br>
            <a:r>
              <a:rPr lang="es-ES" sz="2800" b="1" dirty="0" smtClean="0">
                <a:solidFill>
                  <a:schemeClr val="bg1"/>
                </a:solidFill>
              </a:rPr>
              <a:t>Estado de Resultados  Julio 30 /2020</a:t>
            </a:r>
            <a:br>
              <a:rPr lang="es-ES" sz="2800" b="1" dirty="0" smtClean="0">
                <a:solidFill>
                  <a:schemeClr val="bg1"/>
                </a:solidFill>
              </a:rPr>
            </a:b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2" name="Marcador de contenido 11"/>
          <p:cNvSpPr>
            <a:spLocks noGrp="1"/>
          </p:cNvSpPr>
          <p:nvPr>
            <p:ph idx="1"/>
          </p:nvPr>
        </p:nvSpPr>
        <p:spPr>
          <a:xfrm>
            <a:off x="2433711" y="2052918"/>
            <a:ext cx="8384344" cy="419548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</a:rPr>
              <a:t>Ventas netas	</a:t>
            </a:r>
            <a:r>
              <a:rPr lang="es-ES" b="1" dirty="0" smtClean="0">
                <a:solidFill>
                  <a:schemeClr val="bg1"/>
                </a:solidFill>
              </a:rPr>
              <a:t>						160.000</a:t>
            </a:r>
            <a:r>
              <a:rPr lang="es-ES" b="1" dirty="0">
                <a:solidFill>
                  <a:schemeClr val="bg1"/>
                </a:solidFill>
              </a:rPr>
              <a:t>	</a:t>
            </a:r>
            <a:endParaRPr lang="es-ES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ES" b="1" dirty="0" smtClean="0">
                <a:solidFill>
                  <a:schemeClr val="bg1"/>
                </a:solidFill>
              </a:rPr>
              <a:t>-Costo </a:t>
            </a:r>
            <a:r>
              <a:rPr lang="es-ES" b="1" dirty="0">
                <a:solidFill>
                  <a:schemeClr val="bg1"/>
                </a:solidFill>
              </a:rPr>
              <a:t>de ventas	</a:t>
            </a:r>
            <a:r>
              <a:rPr lang="es-ES" b="1" dirty="0" smtClean="0">
                <a:solidFill>
                  <a:schemeClr val="bg1"/>
                </a:solidFill>
              </a:rPr>
              <a:t>				</a:t>
            </a:r>
            <a:r>
              <a:rPr lang="es-ES" b="1" u="sng" dirty="0" smtClean="0">
                <a:solidFill>
                  <a:schemeClr val="bg1"/>
                </a:solidFill>
              </a:rPr>
              <a:t>	120.000</a:t>
            </a:r>
            <a:r>
              <a:rPr lang="es-ES" b="1" u="sng" dirty="0">
                <a:solidFill>
                  <a:schemeClr val="bg1"/>
                </a:solidFill>
              </a:rPr>
              <a:t>	</a:t>
            </a:r>
            <a:endParaRPr lang="es-ES" b="1" u="sng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ES" b="1" dirty="0" smtClean="0">
                <a:solidFill>
                  <a:schemeClr val="bg1"/>
                </a:solidFill>
              </a:rPr>
              <a:t>=UTILIDAD </a:t>
            </a:r>
            <a:r>
              <a:rPr lang="es-ES" b="1" dirty="0">
                <a:solidFill>
                  <a:schemeClr val="bg1"/>
                </a:solidFill>
              </a:rPr>
              <a:t>BRUTA	</a:t>
            </a:r>
            <a:r>
              <a:rPr lang="es-ES" b="1" dirty="0" smtClean="0">
                <a:solidFill>
                  <a:schemeClr val="bg1"/>
                </a:solidFill>
              </a:rPr>
              <a:t>				  	    4.000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</a:rPr>
              <a:t>-</a:t>
            </a:r>
            <a:r>
              <a:rPr lang="es-ES" b="1" dirty="0" smtClean="0">
                <a:solidFill>
                  <a:schemeClr val="bg1"/>
                </a:solidFill>
              </a:rPr>
              <a:t>Gastos </a:t>
            </a:r>
            <a:r>
              <a:rPr lang="es-ES" b="1" dirty="0">
                <a:solidFill>
                  <a:schemeClr val="bg1"/>
                </a:solidFill>
              </a:rPr>
              <a:t>administrativos	</a:t>
            </a:r>
            <a:r>
              <a:rPr lang="es-ES" b="1" dirty="0" smtClean="0">
                <a:solidFill>
                  <a:schemeClr val="bg1"/>
                </a:solidFill>
              </a:rPr>
              <a:t>		   	    	    5.000</a:t>
            </a:r>
            <a:r>
              <a:rPr lang="es-ES" b="1" dirty="0">
                <a:solidFill>
                  <a:schemeClr val="bg1"/>
                </a:solidFill>
              </a:rPr>
              <a:t>	</a:t>
            </a:r>
            <a:endParaRPr lang="es-ES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ES" b="1" dirty="0" smtClean="0">
                <a:solidFill>
                  <a:schemeClr val="bg1"/>
                </a:solidFill>
              </a:rPr>
              <a:t>-Gatos </a:t>
            </a:r>
            <a:r>
              <a:rPr lang="es-ES" b="1" dirty="0">
                <a:solidFill>
                  <a:schemeClr val="bg1"/>
                </a:solidFill>
              </a:rPr>
              <a:t>de ventas	</a:t>
            </a:r>
            <a:r>
              <a:rPr lang="es-ES" b="1" dirty="0" smtClean="0">
                <a:solidFill>
                  <a:schemeClr val="bg1"/>
                </a:solidFill>
              </a:rPr>
              <a:t>		          		    4.000</a:t>
            </a:r>
            <a:r>
              <a:rPr lang="es-ES" b="1" dirty="0">
                <a:solidFill>
                  <a:schemeClr val="bg1"/>
                </a:solidFill>
              </a:rPr>
              <a:t>	</a:t>
            </a:r>
            <a:endParaRPr lang="es-ES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ES" b="1" dirty="0" smtClean="0">
                <a:solidFill>
                  <a:schemeClr val="bg1"/>
                </a:solidFill>
              </a:rPr>
              <a:t>-Depreciación</a:t>
            </a:r>
            <a:r>
              <a:rPr lang="es-ES" b="1" dirty="0">
                <a:solidFill>
                  <a:schemeClr val="bg1"/>
                </a:solidFill>
              </a:rPr>
              <a:t>	</a:t>
            </a:r>
            <a:r>
              <a:rPr lang="es-ES" b="1" dirty="0" smtClean="0">
                <a:solidFill>
                  <a:schemeClr val="bg1"/>
                </a:solidFill>
              </a:rPr>
              <a:t>				  	</a:t>
            </a:r>
            <a:r>
              <a:rPr lang="es-ES" b="1" u="sng" dirty="0" smtClean="0">
                <a:solidFill>
                  <a:schemeClr val="bg1"/>
                </a:solidFill>
              </a:rPr>
              <a:t>	    1.000</a:t>
            </a:r>
            <a:r>
              <a:rPr lang="es-ES" b="1" u="sng" dirty="0">
                <a:solidFill>
                  <a:schemeClr val="bg1"/>
                </a:solidFill>
              </a:rPr>
              <a:t>	</a:t>
            </a:r>
            <a:endParaRPr lang="es-ES" b="1" u="sng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ES" b="1" dirty="0" smtClean="0">
                <a:solidFill>
                  <a:schemeClr val="bg1"/>
                </a:solidFill>
              </a:rPr>
              <a:t>=UTILIDAD </a:t>
            </a:r>
            <a:r>
              <a:rPr lang="es-ES" b="1" dirty="0">
                <a:solidFill>
                  <a:schemeClr val="bg1"/>
                </a:solidFill>
              </a:rPr>
              <a:t>OPERATIVA	</a:t>
            </a:r>
            <a:r>
              <a:rPr lang="es-ES" b="1" dirty="0" smtClean="0">
                <a:solidFill>
                  <a:schemeClr val="bg1"/>
                </a:solidFill>
              </a:rPr>
              <a:t>		  		  30.000</a:t>
            </a:r>
            <a:r>
              <a:rPr lang="es-ES" b="1" dirty="0">
                <a:solidFill>
                  <a:schemeClr val="bg1"/>
                </a:solidFill>
              </a:rPr>
              <a:t>			</a:t>
            </a:r>
            <a:endParaRPr lang="es-ES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ES" b="1" dirty="0" smtClean="0">
                <a:solidFill>
                  <a:schemeClr val="bg1"/>
                </a:solidFill>
              </a:rPr>
              <a:t>-Gastos </a:t>
            </a:r>
            <a:r>
              <a:rPr lang="es-ES" b="1" dirty="0">
                <a:solidFill>
                  <a:schemeClr val="bg1"/>
                </a:solidFill>
              </a:rPr>
              <a:t>financieros	</a:t>
            </a:r>
            <a:r>
              <a:rPr lang="es-ES" b="1" dirty="0" smtClean="0">
                <a:solidFill>
                  <a:schemeClr val="bg1"/>
                </a:solidFill>
              </a:rPr>
              <a:t>			   	          3.000</a:t>
            </a:r>
            <a:r>
              <a:rPr lang="es-ES" b="1" dirty="0">
                <a:solidFill>
                  <a:schemeClr val="bg1"/>
                </a:solidFill>
              </a:rPr>
              <a:t>	</a:t>
            </a:r>
            <a:endParaRPr lang="es-ES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</a:rPr>
              <a:t>=</a:t>
            </a:r>
            <a:r>
              <a:rPr lang="es-ES" b="1" dirty="0" smtClean="0">
                <a:solidFill>
                  <a:schemeClr val="bg1"/>
                </a:solidFill>
              </a:rPr>
              <a:t>UTILIDAD </a:t>
            </a:r>
            <a:r>
              <a:rPr lang="es-ES" b="1" dirty="0">
                <a:solidFill>
                  <a:schemeClr val="bg1"/>
                </a:solidFill>
              </a:rPr>
              <a:t>ANTES DE </a:t>
            </a:r>
            <a:r>
              <a:rPr lang="es-ES" b="1" dirty="0" smtClean="0">
                <a:solidFill>
                  <a:schemeClr val="bg1"/>
                </a:solidFill>
              </a:rPr>
              <a:t>IMPUESTOS </a:t>
            </a:r>
            <a:r>
              <a:rPr lang="es-ES" b="1" dirty="0">
                <a:solidFill>
                  <a:schemeClr val="bg1"/>
                </a:solidFill>
              </a:rPr>
              <a:t>	</a:t>
            </a:r>
            <a:r>
              <a:rPr lang="es-ES" b="1" u="sng" dirty="0" smtClean="0">
                <a:solidFill>
                  <a:schemeClr val="bg1"/>
                </a:solidFill>
              </a:rPr>
              <a:t>	  27.000</a:t>
            </a:r>
            <a:r>
              <a:rPr lang="es-ES" b="1" u="sng" dirty="0">
                <a:solidFill>
                  <a:schemeClr val="bg1"/>
                </a:solidFill>
              </a:rPr>
              <a:t>	</a:t>
            </a:r>
            <a:r>
              <a:rPr lang="es-ES" b="1" dirty="0">
                <a:solidFill>
                  <a:schemeClr val="bg1"/>
                </a:solidFill>
              </a:rPr>
              <a:t>		</a:t>
            </a:r>
            <a:endParaRPr lang="es-ES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ES" b="1" dirty="0" smtClean="0">
                <a:solidFill>
                  <a:schemeClr val="bg1"/>
                </a:solidFill>
              </a:rPr>
              <a:t>-Impuestos</a:t>
            </a:r>
            <a:r>
              <a:rPr lang="es-ES" b="1" dirty="0">
                <a:solidFill>
                  <a:schemeClr val="bg1"/>
                </a:solidFill>
              </a:rPr>
              <a:t>	</a:t>
            </a:r>
            <a:r>
              <a:rPr lang="es-ES" b="1" dirty="0" smtClean="0">
                <a:solidFill>
                  <a:schemeClr val="bg1"/>
                </a:solidFill>
              </a:rPr>
              <a:t>				         	</a:t>
            </a:r>
            <a:r>
              <a:rPr lang="es-ES" b="1" u="sng" dirty="0" smtClean="0">
                <a:solidFill>
                  <a:schemeClr val="bg1"/>
                </a:solidFill>
              </a:rPr>
              <a:t>	    8.100</a:t>
            </a:r>
            <a:r>
              <a:rPr lang="es-ES" b="1" u="sng" dirty="0">
                <a:solidFill>
                  <a:schemeClr val="bg1"/>
                </a:solidFill>
              </a:rPr>
              <a:t>	</a:t>
            </a:r>
            <a:endParaRPr lang="es-ES" b="1" u="sng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ES" b="1" dirty="0" smtClean="0">
                <a:solidFill>
                  <a:schemeClr val="bg1"/>
                </a:solidFill>
              </a:rPr>
              <a:t>=UTILIDAD </a:t>
            </a:r>
            <a:r>
              <a:rPr lang="es-ES" b="1" dirty="0">
                <a:solidFill>
                  <a:schemeClr val="bg1"/>
                </a:solidFill>
              </a:rPr>
              <a:t>NETA	</a:t>
            </a:r>
            <a:r>
              <a:rPr lang="es-ES" b="1" dirty="0" smtClean="0">
                <a:solidFill>
                  <a:schemeClr val="bg1"/>
                </a:solidFill>
              </a:rPr>
              <a:t>					   18.900 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61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20000"/>
                <a:lumOff val="80000"/>
              </a:schemeClr>
            </a:gs>
            <a:gs pos="100000">
              <a:schemeClr val="accent6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O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ACTIVIDAD </a:t>
            </a:r>
            <a:r>
              <a:rPr lang="es-CO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/>
            </a:r>
            <a:br>
              <a:rPr lang="es-CO" dirty="0" smtClean="0">
                <a:solidFill>
                  <a:srgbClr val="FFFF00"/>
                </a:solidFill>
                <a:latin typeface="Comic Sans MS" panose="030F0702030302020204" pitchFamily="66" charset="0"/>
              </a:rPr>
            </a:br>
            <a:r>
              <a:rPr lang="es-CO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/>
            </a:r>
            <a:br>
              <a:rPr lang="es-CO" dirty="0" smtClean="0">
                <a:solidFill>
                  <a:srgbClr val="FFFF00"/>
                </a:solidFill>
                <a:latin typeface="Comic Sans MS" panose="030F0702030302020204" pitchFamily="66" charset="0"/>
              </a:rPr>
            </a:br>
            <a:r>
              <a:rPr lang="es-CO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1. Sopa de letras 20 términos sobre Estados Financieros</a:t>
            </a:r>
            <a:br>
              <a:rPr lang="es-CO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s-CO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(Balance General y P y G).</a:t>
            </a:r>
            <a:br>
              <a:rPr lang="es-CO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s-CO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/>
            </a:r>
            <a:br>
              <a:rPr lang="es-CO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s-CO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2. Proceso practico con los siguientes saldos elabora el PyG</a:t>
            </a:r>
            <a:br>
              <a:rPr lang="es-CO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s-CO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/>
            </a:r>
            <a:br>
              <a:rPr lang="es-CO" dirty="0" smtClean="0">
                <a:solidFill>
                  <a:srgbClr val="FFFF00"/>
                </a:solidFill>
                <a:latin typeface="Comic Sans MS" panose="030F0702030302020204" pitchFamily="66" charset="0"/>
              </a:rPr>
            </a:br>
            <a:endParaRPr lang="es-CO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80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20000"/>
                <a:lumOff val="80000"/>
              </a:schemeClr>
            </a:gs>
            <a:gs pos="100000">
              <a:schemeClr val="accent6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18319" y="395568"/>
            <a:ext cx="11211705" cy="6462432"/>
          </a:xfrm>
        </p:spPr>
        <p:txBody>
          <a:bodyPr/>
          <a:lstStyle/>
          <a:p>
            <a:r>
              <a:rPr lang="es-CO" sz="2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					Empresa Comercial </a:t>
            </a:r>
            <a:r>
              <a:rPr lang="es-CO" sz="28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Capri</a:t>
            </a:r>
            <a:r>
              <a:rPr lang="es-CO" sz="2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SAS.</a:t>
            </a:r>
            <a:br>
              <a:rPr lang="es-CO" sz="2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s-CO" sz="2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							</a:t>
            </a:r>
            <a:r>
              <a:rPr lang="es-CO" sz="28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Nit</a:t>
            </a:r>
            <a:r>
              <a:rPr lang="es-CO" sz="2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889097 -3</a:t>
            </a:r>
            <a:br>
              <a:rPr lang="es-CO" sz="2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s-CO" sz="2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							Mes de Julio  2020</a:t>
            </a:r>
            <a:br>
              <a:rPr lang="es-CO" sz="2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s-CO" sz="2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							Estado de Resultado</a:t>
            </a:r>
            <a:br>
              <a:rPr lang="es-CO" sz="2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s-CO" sz="2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/>
            </a:r>
            <a:br>
              <a:rPr lang="es-CO" sz="2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s-CO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Ingresos brutos $90.500.000</a:t>
            </a:r>
            <a:br>
              <a:rPr lang="es-CO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s-CO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Costo de ventas $12.000.000</a:t>
            </a:r>
            <a:br>
              <a:rPr lang="es-CO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s-CO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Devoluciones en venta  $500.000</a:t>
            </a:r>
            <a:br>
              <a:rPr lang="es-CO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s-CO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Gastos de admón. $3.000.000 (servicios y  gastos legales)</a:t>
            </a:r>
            <a:br>
              <a:rPr lang="es-CO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s-CO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Gasto de ventas $3.000.000 (personal)</a:t>
            </a:r>
            <a:br>
              <a:rPr lang="es-CO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s-CO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Ingresos no operacionales $13.000.000</a:t>
            </a:r>
            <a:br>
              <a:rPr lang="es-CO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s-CO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Gastos no operacionales $900.000.</a:t>
            </a:r>
            <a:br>
              <a:rPr lang="es-CO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s-CO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Recuerda que debes sacar el valor de la provisión del impuesto de rentas y complementarios  </a:t>
            </a:r>
            <a:r>
              <a:rPr lang="es-CO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25</a:t>
            </a:r>
            <a:r>
              <a:rPr lang="es-CO" sz="2400" b="1" smtClean="0">
                <a:solidFill>
                  <a:schemeClr val="bg1"/>
                </a:solidFill>
                <a:latin typeface="Comic Sans MS" panose="030F0702030302020204" pitchFamily="66" charset="0"/>
              </a:rPr>
              <a:t>% y </a:t>
            </a:r>
            <a:r>
              <a:rPr lang="es-CO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la reserva 10%.</a:t>
            </a:r>
            <a:br>
              <a:rPr lang="es-CO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s-CO" sz="2800" dirty="0">
                <a:solidFill>
                  <a:srgbClr val="FFFF00"/>
                </a:solidFill>
                <a:latin typeface="Comic Sans MS" panose="030F0702030302020204" pitchFamily="66" charset="0"/>
              </a:rPr>
              <a:t/>
            </a:r>
            <a:br>
              <a:rPr lang="es-CO" sz="2800" dirty="0">
                <a:solidFill>
                  <a:srgbClr val="FFFF00"/>
                </a:solidFill>
                <a:latin typeface="Comic Sans MS" panose="030F0702030302020204" pitchFamily="66" charset="0"/>
              </a:rPr>
            </a:br>
            <a:endParaRPr lang="es-CO" sz="28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725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93</Words>
  <Application>Microsoft Office PowerPoint</Application>
  <PresentationFormat>Panorámica</PresentationFormat>
  <Paragraphs>34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Comic Sans MS</vt:lpstr>
      <vt:lpstr>Wingdings 3</vt:lpstr>
      <vt:lpstr>Ion</vt:lpstr>
      <vt:lpstr>¿QUÈ ES UN ESTADO DE RESULTADOS?</vt:lpstr>
      <vt:lpstr>CUENTAS QUE INVOLUCRA</vt:lpstr>
      <vt:lpstr>OBJETIVOS DEL ESTADO DE RESULTADOS</vt:lpstr>
      <vt:lpstr>Presentación de PowerPoint</vt:lpstr>
      <vt:lpstr>Cerámicas Ltda. Nit 34390-2 Estado de Resultados  Julio 30 /2020 </vt:lpstr>
      <vt:lpstr>ACTIVIDAD   1. Sopa de letras 20 términos sobre Estados Financieros  (Balance General y P y G).  2. Proceso practico con los siguientes saldos elabora el PyG  </vt:lpstr>
      <vt:lpstr>     Empresa Comercial Capri SAS.        Nit 889097 -3        Mes de Julio  2020        Estado de Resultado  Ingresos brutos $90.500.000 Costo de ventas $12.000.000 Devoluciones en venta  $500.000 Gastos de admón. $3.000.000 (servicios y  gastos legales) Gasto de ventas $3.000.000 (personal) Ingresos no operacionales $13.000.000 Gastos no operacionales $900.000. Recuerda que debes sacar el valor de la provisión del impuesto de rentas y complementarios  25% y la reserva 10%.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¿QUÈ ES UN ESTADO DE RESULTADOS?</dc:title>
  <dc:creator>Windows 10</dc:creator>
  <cp:lastModifiedBy>Windows 10</cp:lastModifiedBy>
  <cp:revision>4</cp:revision>
  <dcterms:created xsi:type="dcterms:W3CDTF">2020-07-08T23:32:25Z</dcterms:created>
  <dcterms:modified xsi:type="dcterms:W3CDTF">2020-07-09T00:19:02Z</dcterms:modified>
</cp:coreProperties>
</file>